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2" r:id="rId1"/>
  </p:sldMasterIdLst>
  <p:notesMasterIdLst>
    <p:notesMasterId r:id="rId31"/>
  </p:notesMasterIdLst>
  <p:handoutMasterIdLst>
    <p:handoutMasterId r:id="rId32"/>
  </p:handoutMasterIdLst>
  <p:sldIdLst>
    <p:sldId id="266" r:id="rId2"/>
    <p:sldId id="271" r:id="rId3"/>
    <p:sldId id="273" r:id="rId4"/>
    <p:sldId id="272" r:id="rId5"/>
    <p:sldId id="275" r:id="rId6"/>
    <p:sldId id="276" r:id="rId7"/>
    <p:sldId id="278" r:id="rId8"/>
    <p:sldId id="279" r:id="rId9"/>
    <p:sldId id="280" r:id="rId10"/>
    <p:sldId id="277" r:id="rId11"/>
    <p:sldId id="281" r:id="rId12"/>
    <p:sldId id="282" r:id="rId13"/>
    <p:sldId id="283" r:id="rId14"/>
    <p:sldId id="285" r:id="rId15"/>
    <p:sldId id="284" r:id="rId16"/>
    <p:sldId id="287" r:id="rId17"/>
    <p:sldId id="286" r:id="rId18"/>
    <p:sldId id="288" r:id="rId19"/>
    <p:sldId id="289" r:id="rId20"/>
    <p:sldId id="290" r:id="rId21"/>
    <p:sldId id="293" r:id="rId22"/>
    <p:sldId id="291" r:id="rId23"/>
    <p:sldId id="294" r:id="rId24"/>
    <p:sldId id="295" r:id="rId25"/>
    <p:sldId id="296" r:id="rId26"/>
    <p:sldId id="297" r:id="rId27"/>
    <p:sldId id="298" r:id="rId28"/>
    <p:sldId id="299" r:id="rId29"/>
    <p:sldId id="258" r:id="rId3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Lucida Sans Unicode" panose="020B0602030504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008A3E"/>
    <a:srgbClr val="FF0066"/>
    <a:srgbClr val="DFEFF6"/>
    <a:srgbClr val="3D5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0" autoAdjust="0"/>
    <p:restoredTop sz="94660" autoAdjust="0"/>
  </p:normalViewPr>
  <p:slideViewPr>
    <p:cSldViewPr>
      <p:cViewPr varScale="1">
        <p:scale>
          <a:sx n="106" d="100"/>
          <a:sy n="106" d="100"/>
        </p:scale>
        <p:origin x="1860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2692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59893EF-A01E-4960-AEEC-4F033E2688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47DDF1-76E0-44E0-9D50-4442A7A67C1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EBB888-FFF9-4470-A1ED-3E269E00A77C}" type="datetimeFigureOut">
              <a:rPr lang="en-US" smtClean="0"/>
              <a:t>7/13/2023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514FCB-9357-4EDC-A28A-03C72D1850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C423D3-E3DC-446A-A33D-83C832BF95D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1CA5AB-0C10-42DA-BB9E-F06AC4A463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74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752325C8-FBBD-4932-9471-D48E54CDCCAC}" type="datetimeFigureOut">
              <a:rPr lang="en-US" altLang="en-US"/>
              <a:pPr>
                <a:defRPr/>
              </a:pPr>
              <a:t>7/13/2023</a:t>
            </a:fld>
            <a:endParaRPr lang="en-US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27E27DB-B1BF-4D0B-A3CB-23545D04F86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363296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grap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F966B7-570F-4BEB-B8FC-F2C67BAC5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2000" y="1905000"/>
            <a:ext cx="10820400" cy="1447800"/>
          </a:xfrm>
        </p:spPr>
        <p:txBody>
          <a:bodyPr/>
          <a:lstStyle>
            <a:lvl1pPr marL="109537" indent="0">
              <a:buNone/>
              <a:defRPr b="0"/>
            </a:lvl1pPr>
          </a:lstStyle>
          <a:p>
            <a:pPr lvl="0"/>
            <a:r>
              <a:rPr lang="en-US" dirty="0"/>
              <a:t>Author 1 Name: Author 1 Biography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556E759-A785-4CA1-AB64-B7F7F5B99BC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2000" y="3505200"/>
            <a:ext cx="10820400" cy="1447800"/>
          </a:xfrm>
        </p:spPr>
        <p:txBody>
          <a:bodyPr/>
          <a:lstStyle>
            <a:lvl1pPr marL="109537" indent="0">
              <a:buNone/>
              <a:defRPr/>
            </a:lvl1pPr>
          </a:lstStyle>
          <a:p>
            <a:pPr lvl="0"/>
            <a:r>
              <a:rPr lang="en-US" dirty="0"/>
              <a:t>Author 2 Name: Author 2 Biography</a:t>
            </a:r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54A65E2-FB4B-42EB-9349-589AE14A3E7A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pPr>
              <a:defRPr/>
            </a:pPr>
            <a:fld id="{C4BE6F43-98E8-4D63-B55D-DCF1C901179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AB295823-0575-43C8-AEFB-7D7DDD7F32F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xx-xxx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BC361B0-2C1B-468A-9569-6D7447D849B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1C339704-F9B3-4C6B-B54B-06AD26381A4A}" type="slidenum">
              <a:rPr lang="en-US" altLang="en-US" smtClean="0"/>
              <a:pPr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B55CD069-371D-4FC1-A2F2-DE7927F01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812618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7665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1">
    <p:bg>
      <p:bgPr>
        <a:gradFill flip="none" rotWithShape="1">
          <a:gsLst>
            <a:gs pos="99000">
              <a:schemeClr val="tx1">
                <a:lumMod val="65000"/>
                <a:lumOff val="35000"/>
              </a:schemeClr>
            </a:gs>
            <a:gs pos="50000">
              <a:schemeClr val="bg1">
                <a:lumMod val="75000"/>
              </a:schemeClr>
            </a:gs>
            <a:gs pos="0">
              <a:srgbClr val="DFEFF6"/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25373C4E-0E55-4757-9EF8-4A5017921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7" name="Subtitle 16">
            <a:extLst>
              <a:ext uri="{FF2B5EF4-FFF2-40B4-BE49-F238E27FC236}">
                <a16:creationId xmlns:a16="http://schemas.microsoft.com/office/drawing/2014/main" id="{BDF03BBF-027E-4197-91D2-E79E59BA05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50513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- Option 2">
    <p:bg>
      <p:bgPr>
        <a:gradFill flip="none" rotWithShape="1">
          <a:gsLst>
            <a:gs pos="99000">
              <a:schemeClr val="accent1"/>
            </a:gs>
            <a:gs pos="24000">
              <a:schemeClr val="accent1">
                <a:lumMod val="40000"/>
                <a:lumOff val="60000"/>
              </a:schemeClr>
            </a:gs>
            <a:gs pos="0">
              <a:schemeClr val="accent1">
                <a:lumMod val="20000"/>
                <a:lumOff val="8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8">
            <a:extLst>
              <a:ext uri="{FF2B5EF4-FFF2-40B4-BE49-F238E27FC236}">
                <a16:creationId xmlns:a16="http://schemas.microsoft.com/office/drawing/2014/main" id="{25373C4E-0E55-4757-9EF8-4A5017921A8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14400" y="1752604"/>
            <a:ext cx="10363200" cy="1829761"/>
          </a:xfrm>
          <a:prstGeom prst="rect">
            <a:avLst/>
          </a:prstGeom>
        </p:spPr>
        <p:txBody>
          <a:bodyPr anchor="b"/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dirty="0"/>
              <a:t>Click to edit Section title style</a:t>
            </a:r>
          </a:p>
        </p:txBody>
      </p:sp>
      <p:sp>
        <p:nvSpPr>
          <p:cNvPr id="7" name="Subtitle 16">
            <a:extLst>
              <a:ext uri="{FF2B5EF4-FFF2-40B4-BE49-F238E27FC236}">
                <a16:creationId xmlns:a16="http://schemas.microsoft.com/office/drawing/2014/main" id="{BDF03BBF-027E-4197-91D2-E79E59BA05A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0" y="3611607"/>
            <a:ext cx="103632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en-US" dirty="0"/>
              <a:t>Click to edit Section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095961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ide by Sid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/>
          <p:cNvSpPr/>
          <p:nvPr/>
        </p:nvSpPr>
        <p:spPr>
          <a:xfrm>
            <a:off x="1" y="4664075"/>
            <a:ext cx="12200467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" name="Title 6">
            <a:extLst>
              <a:ext uri="{FF2B5EF4-FFF2-40B4-BE49-F238E27FC236}">
                <a16:creationId xmlns:a16="http://schemas.microsoft.com/office/drawing/2014/main" id="{D720B38A-29BE-4690-B34E-EAC209A30803}"/>
              </a:ext>
            </a:extLst>
          </p:cNvPr>
          <p:cNvSpPr txBox="1">
            <a:spLocks/>
          </p:cNvSpPr>
          <p:nvPr userDrawn="1"/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vert="horz" rtlCol="0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MS PGothic" panose="020B0600070205080204" pitchFamily="34" charset="-128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MS PGothic" panose="020B0600070205080204" pitchFamily="34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MS PGothic" panose="020B0600070205080204" pitchFamily="34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MS PGothic" panose="020B0600070205080204" pitchFamily="34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MS PGothic" panose="020B0600070205080204" pitchFamily="34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ＭＳ Ｐゴシック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ＭＳ Ｐゴシック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ＭＳ Ｐゴシック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charset="0"/>
                <a:ea typeface="ＭＳ Ｐゴシック" charset="0"/>
              </a:defRPr>
            </a:lvl9pPr>
            <a:extLst/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DEC39-0796-485D-BA09-0314A1320B8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2000" y="1828800"/>
            <a:ext cx="4953000" cy="4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551E262-69CB-4F23-AF75-898EF63027B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0800" y="1828800"/>
            <a:ext cx="4953000" cy="4495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Date Placeholder 9">
            <a:extLst>
              <a:ext uri="{FF2B5EF4-FFF2-40B4-BE49-F238E27FC236}">
                <a16:creationId xmlns:a16="http://schemas.microsoft.com/office/drawing/2014/main" id="{4EB547B0-6387-4912-9CA3-C05409BCE38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19" name="Footer Placeholder 21">
            <a:extLst>
              <a:ext uri="{FF2B5EF4-FFF2-40B4-BE49-F238E27FC236}">
                <a16:creationId xmlns:a16="http://schemas.microsoft.com/office/drawing/2014/main" id="{87BE3C48-5E78-4DCF-977D-F22F14AF890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5839884" y="6408741"/>
            <a:ext cx="3134783" cy="365125"/>
          </a:xfrm>
        </p:spPr>
        <p:txBody>
          <a:bodyPr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20" name="Slide Number Placeholder 17">
            <a:extLst>
              <a:ext uri="{FF2B5EF4-FFF2-40B4-BE49-F238E27FC236}">
                <a16:creationId xmlns:a16="http://schemas.microsoft.com/office/drawing/2014/main" id="{3ACD8A34-2762-4252-87E2-A4107E267F2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3170158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5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6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FBC53C-9F89-4DDE-A73C-FCE67BB39BDF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3030319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5562600"/>
            <a:ext cx="5386917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6193370" y="5562600"/>
            <a:ext cx="5389033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609600" y="1596697"/>
            <a:ext cx="5386917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1596697"/>
            <a:ext cx="5389033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9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10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6CD2DECC-795F-453D-AE73-FED0C20E3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6111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N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9">
            <a:extLst>
              <a:ext uri="{FF2B5EF4-FFF2-40B4-BE49-F238E27FC236}">
                <a16:creationId xmlns:a16="http://schemas.microsoft.com/office/drawing/2014/main" id="{B18377EC-49B2-4F4A-A62A-250F8457F0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70433" y="6408741"/>
            <a:ext cx="2559051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4" name="Footer Placeholder 21">
            <a:extLst>
              <a:ext uri="{FF2B5EF4-FFF2-40B4-BE49-F238E27FC236}">
                <a16:creationId xmlns:a16="http://schemas.microsoft.com/office/drawing/2014/main" id="{B893E797-9BE8-43E1-9DE5-7B455DD2F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39884" y="6408741"/>
            <a:ext cx="3134783" cy="365125"/>
          </a:xfrm>
        </p:spPr>
        <p:txBody>
          <a:bodyPr/>
          <a:lstStyle>
            <a:lvl1pPr algn="ct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5" name="Slide Number Placeholder 17">
            <a:extLst>
              <a:ext uri="{FF2B5EF4-FFF2-40B4-BE49-F238E27FC236}">
                <a16:creationId xmlns:a16="http://schemas.microsoft.com/office/drawing/2014/main" id="{7B7F3E19-2F40-4654-A4AB-4507AA7B1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29484" y="6408741"/>
            <a:ext cx="488949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A8E585-845B-497D-BF2F-352F8654D138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D7339F21-8FDE-454B-8F10-CC2B36F76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1143000"/>
          </a:xfrm>
          <a:prstGeom prst="rect">
            <a:avLst/>
          </a:prstGeom>
        </p:spPr>
        <p:txBody>
          <a:bodyPr rtlCol="0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7924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9AAF47-D912-4DD2-AA43-93D0BB19EC22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4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12448-CAF6-4A22-A237-37BB83832CC2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</p:spTree>
    <p:extLst>
      <p:ext uri="{BB962C8B-B14F-4D97-AF65-F5344CB8AC3E}">
        <p14:creationId xmlns:p14="http://schemas.microsoft.com/office/powerpoint/2010/main" val="1011638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362200" y="301752"/>
            <a:ext cx="92202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33" name="Text Placeholder 29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8970433" y="6408741"/>
            <a:ext cx="2559051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72E470AB-BCE4-41CD-BB1E-89173243B18D}" type="datetime1">
              <a:rPr lang="en-US" altLang="en-US" smtClean="0"/>
              <a:t>7/13/2023</a:t>
            </a:fld>
            <a:endParaRPr lang="en-US" altLang="en-US" dirty="0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5839884" y="6408741"/>
            <a:ext cx="3134783" cy="365125"/>
          </a:xfrm>
          <a:prstGeom prst="rect">
            <a:avLst/>
          </a:prstGeom>
        </p:spPr>
        <p:txBody>
          <a:bodyPr vert="horz" anchor="b"/>
          <a:lstStyle>
            <a:lvl1pPr algn="ct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extLst/>
          </a:lstStyle>
          <a:p>
            <a:pPr>
              <a:defRPr/>
            </a:pPr>
            <a:r>
              <a:rPr lang="en-US" dirty="0"/>
              <a:t>Paper Number xx-xxx</a:t>
            </a:r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11529484" y="6408741"/>
            <a:ext cx="488949" cy="3651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1C339704-F9B3-4C6B-B54B-06AD26381A4A}" type="slidenum">
              <a:rPr lang="en-US" altLang="en-US"/>
              <a:pPr>
                <a:defRPr/>
              </a:pPr>
              <a:t>‹#›</a:t>
            </a:fld>
            <a:endParaRPr lang="en-US" altLang="en-US" sz="1100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07" y="111252"/>
            <a:ext cx="2174593" cy="1524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1" r:id="rId2"/>
    <p:sldLayoutId id="2147483766" r:id="rId3"/>
    <p:sldLayoutId id="2147483767" r:id="rId4"/>
    <p:sldLayoutId id="2147483762" r:id="rId5"/>
    <p:sldLayoutId id="2147483758" r:id="rId6"/>
    <p:sldLayoutId id="2147483763" r:id="rId7"/>
    <p:sldLayoutId id="2147483764" r:id="rId8"/>
    <p:sldLayoutId id="2147483759" r:id="rId9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MS PGothic" panose="020B0600070205080204" pitchFamily="34" charset="-128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MS PGothic" panose="020B0600070205080204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charset="0"/>
          <a:ea typeface="ＭＳ Ｐゴシック" charset="0"/>
        </a:defRPr>
      </a:lvl9pPr>
      <a:extLst/>
    </p:titleStyle>
    <p:bodyStyle>
      <a:lvl1pPr marL="365125" indent="-255588" algn="l" rtl="0" eaLnBrk="1" fontAlgn="base" hangingPunct="1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anose="05040102010807070707" pitchFamily="18" charset="2"/>
        <a:buChar char=""/>
        <a:defRPr sz="27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1pPr>
      <a:lvl2pPr marL="620713" indent="-228600" algn="l" rtl="0" eaLnBrk="1" fontAlgn="base" hangingPunct="1">
        <a:spcBef>
          <a:spcPts val="325"/>
        </a:spcBef>
        <a:spcAft>
          <a:spcPct val="0"/>
        </a:spcAft>
        <a:buClr>
          <a:schemeClr val="accent1"/>
        </a:buClr>
        <a:buFont typeface="Verdana" panose="020B0604030504040204" pitchFamily="34" charset="0"/>
        <a:buChar char="◦"/>
        <a:defRPr sz="23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2pPr>
      <a:lvl3pPr marL="858838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anose="05020102010507070707" pitchFamily="18" charset="2"/>
        <a:buChar char=""/>
        <a:defRPr sz="21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3pPr>
      <a:lvl4pPr marL="11430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sz="1900"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4pPr>
      <a:lvl5pPr marL="1371600" indent="-228600" algn="l" rtl="0" eaLnBrk="1" fontAlgn="base" hangingPunct="1">
        <a:spcBef>
          <a:spcPts val="350"/>
        </a:spcBef>
        <a:spcAft>
          <a:spcPct val="0"/>
        </a:spcAft>
        <a:buClr>
          <a:schemeClr val="accent2"/>
        </a:buClr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MS PGothic" panose="020B0600070205080204" pitchFamily="34" charset="-128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900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FBC7D-3B2D-4C36-B979-AC2D0C8FE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7774" y="3962400"/>
            <a:ext cx="11353800" cy="4114800"/>
          </a:xfrm>
        </p:spPr>
        <p:txBody>
          <a:bodyPr/>
          <a:lstStyle/>
          <a:p>
            <a:r>
              <a:rPr lang="en-US" altLang="zh-CN" sz="1600" b="1" dirty="0" err="1"/>
              <a:t>Pengpeng</a:t>
            </a:r>
            <a:r>
              <a:rPr lang="en-US" altLang="zh-CN" sz="1600" b="1" dirty="0"/>
              <a:t> Li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r>
              <a:rPr lang="en-US" altLang="zh-CN" sz="1600" b="1" dirty="0"/>
              <a:t> </a:t>
            </a:r>
            <a:r>
              <a:rPr lang="en-US" altLang="zh-CN" sz="1600" dirty="0"/>
              <a:t>possessing a master's degree, is an accomplished expert in the field of bioinformatics, specializing in algorithm design and software development. With over a decade of experience in programming languages such as R, Python, Golang, Perl, and BASH, </a:t>
            </a:r>
            <a:r>
              <a:rPr lang="en-US" altLang="zh-CN" sz="1600" dirty="0" err="1"/>
              <a:t>Pengpeng</a:t>
            </a:r>
            <a:r>
              <a:rPr lang="en-US" altLang="zh-CN" sz="1600" dirty="0"/>
              <a:t> Li has successfully led multiple open-source software engineering projects, which have been published on GitHub.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A586FA7D-39CA-4796-BC7F-2EBB2C758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389" y="1905000"/>
            <a:ext cx="12649200" cy="2057400"/>
          </a:xfrm>
        </p:spPr>
        <p:txBody>
          <a:bodyPr>
            <a:noAutofit/>
          </a:bodyPr>
          <a:lstStyle/>
          <a:p>
            <a:r>
              <a:rPr lang="en-US" altLang="zh-CN" sz="3600" b="1" i="0" dirty="0">
                <a:solidFill>
                  <a:srgbClr val="31353B"/>
                </a:solidFill>
                <a:effectLst/>
                <a:latin typeface="arial" panose="020B0604020202020204" pitchFamily="34" charset="0"/>
              </a:rPr>
              <a:t>Automatic CRF Annotations Using Hash Tree Algorithm</a:t>
            </a:r>
            <a:r>
              <a:rPr lang="en-US" altLang="zh-CN" sz="3600" b="0" i="0" dirty="0">
                <a:solidFill>
                  <a:srgbClr val="31353B"/>
                </a:solidFill>
                <a:effectLst/>
                <a:latin typeface="Verdana" panose="020B0604030504040204" pitchFamily="34" charset="0"/>
              </a:rPr>
              <a:t> 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804482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622" y="908384"/>
            <a:ext cx="8047367" cy="5181600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304800"/>
            <a:ext cx="9245601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>
                <a:effectLst/>
              </a:rPr>
              <a:t>Central idea</a:t>
            </a:r>
            <a:br>
              <a:rPr lang="en-US" altLang="zh-CN" b="0" dirty="0">
                <a:effectLst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10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09600" y="1752600"/>
            <a:ext cx="2743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Build a Super </a:t>
            </a:r>
            <a:r>
              <a:rPr lang="en-US" altLang="zh-CN" dirty="0" err="1"/>
              <a:t>cataloge</a:t>
            </a:r>
            <a:r>
              <a:rPr lang="en-US" altLang="zh-CN" dirty="0"/>
              <a:t> store logical hierarchical structure and  whole content of document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13611" y="3886200"/>
            <a:ext cx="2743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 this way, all keyword’s context could be store and render in code.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3980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28600"/>
            <a:ext cx="9372600" cy="8677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 err="1">
                <a:effectLst/>
              </a:rPr>
              <a:t>Hashmap</a:t>
            </a:r>
            <a:r>
              <a:rPr lang="en-US" altLang="zh-CN" b="0" dirty="0">
                <a:effectLst/>
              </a:rPr>
              <a:t> &amp; Hash Tree</a:t>
            </a:r>
            <a:br>
              <a:rPr lang="en-US" altLang="zh-CN" b="0" dirty="0">
                <a:effectLst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11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1036" name="Picture 1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228600"/>
            <a:ext cx="8156575" cy="595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68096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00" y="228600"/>
            <a:ext cx="9372600" cy="867728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0" dirty="0" err="1">
                <a:effectLst/>
              </a:rPr>
              <a:t>Hashmap</a:t>
            </a:r>
            <a:r>
              <a:rPr lang="en-US" altLang="zh-CN" b="0" dirty="0">
                <a:effectLst/>
              </a:rPr>
              <a:t> &amp; Hash Tree</a:t>
            </a:r>
            <a:br>
              <a:rPr lang="en-US" altLang="zh-CN" b="0" dirty="0">
                <a:effectLst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12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2050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404" y="914400"/>
            <a:ext cx="7699375" cy="490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57200" y="1981201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Highly Condensed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High efficiency for assignment and data retrieval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Easy for visualization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36196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 err="1"/>
              <a:t>Implemention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Using hash tree to build a super </a:t>
            </a:r>
            <a:r>
              <a:rPr lang="en-US" altLang="zh-CN" dirty="0" err="1"/>
              <a:t>cataloge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7254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9528"/>
            <a:ext cx="9372600" cy="86772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/>
              <a:t>Implemention</a:t>
            </a:r>
            <a:r>
              <a:rPr lang="en-US" altLang="zh-CN" dirty="0"/>
              <a:t>—</a:t>
            </a:r>
            <a:r>
              <a:rPr lang="en-US" altLang="zh-CN" dirty="0" err="1"/>
              <a:t>WorkFlow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14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838200"/>
            <a:ext cx="5638800" cy="553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929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9528"/>
            <a:ext cx="9372600" cy="86772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/>
              <a:t>Implemention</a:t>
            </a:r>
            <a:r>
              <a:rPr lang="en-US" altLang="zh-CN" dirty="0"/>
              <a:t>—PDF Parsing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15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09D23C3-278F-4A08-6440-C5406A255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060" y="719930"/>
            <a:ext cx="10171898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4320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9528"/>
            <a:ext cx="9372600" cy="86772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/>
              <a:t>Implemention</a:t>
            </a:r>
            <a:r>
              <a:rPr lang="en-US" altLang="zh-CN" dirty="0"/>
              <a:t>—PDF Parsing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16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882659"/>
            <a:ext cx="6230032" cy="584917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762000"/>
            <a:ext cx="4800600" cy="247249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02321" y="3394268"/>
            <a:ext cx="4038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lot of meta data could be used as characteristics for distinguishing textual elements of whole documents, Such as 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Coordinate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Font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Font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Bold or Underline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i="1" dirty="0"/>
              <a:t>Decorator or special punctuation such as bracket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81352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9528"/>
            <a:ext cx="9372600" cy="86772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/>
              <a:t>Implemention</a:t>
            </a:r>
            <a:r>
              <a:rPr lang="en-US" altLang="zh-CN" dirty="0"/>
              <a:t>—</a:t>
            </a:r>
            <a:r>
              <a:rPr lang="en-US" altLang="zh-CN" dirty="0" err="1"/>
              <a:t>WorkFlow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17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BC89DA3E-E84D-FA4B-2FFF-7A6DF9D6FB58}"/>
              </a:ext>
            </a:extLst>
          </p:cNvPr>
          <p:cNvGrpSpPr/>
          <p:nvPr/>
        </p:nvGrpSpPr>
        <p:grpSpPr>
          <a:xfrm>
            <a:off x="4648200" y="3733800"/>
            <a:ext cx="1981200" cy="2209800"/>
            <a:chOff x="4648200" y="3733800"/>
            <a:chExt cx="1981200" cy="22098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A0D82AA2-817C-9D9C-60C1-0B67149F060C}"/>
                </a:ext>
              </a:extLst>
            </p:cNvPr>
            <p:cNvSpPr/>
            <p:nvPr/>
          </p:nvSpPr>
          <p:spPr>
            <a:xfrm>
              <a:off x="4648200" y="3733800"/>
              <a:ext cx="990600" cy="7620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FE46AA8-E70D-CE28-0704-6796554B0BB0}"/>
                </a:ext>
              </a:extLst>
            </p:cNvPr>
            <p:cNvSpPr/>
            <p:nvPr/>
          </p:nvSpPr>
          <p:spPr>
            <a:xfrm>
              <a:off x="4648200" y="3884902"/>
              <a:ext cx="1981200" cy="1536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22C8977-E842-A1D6-9AB9-819D1FB1230C}"/>
                </a:ext>
              </a:extLst>
            </p:cNvPr>
            <p:cNvSpPr/>
            <p:nvPr/>
          </p:nvSpPr>
          <p:spPr>
            <a:xfrm>
              <a:off x="4648200" y="5789903"/>
              <a:ext cx="1600200" cy="1536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12" name="图片 11" descr="图形用户界面, 应用程序, 表格&#10;&#10;描述已自动生成">
            <a:extLst>
              <a:ext uri="{FF2B5EF4-FFF2-40B4-BE49-F238E27FC236}">
                <a16:creationId xmlns:a16="http://schemas.microsoft.com/office/drawing/2014/main" id="{3A5B4B76-0F69-8E89-853F-402A35FB5B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956" y="843094"/>
            <a:ext cx="9834034" cy="5633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6747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96B47DF-BB89-9A65-2582-3C6F4081C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400" y="-29528"/>
            <a:ext cx="9372600" cy="867728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 err="1"/>
              <a:t>Implemention</a:t>
            </a:r>
            <a:r>
              <a:rPr lang="en-US" altLang="zh-CN" dirty="0"/>
              <a:t>—</a:t>
            </a:r>
            <a:r>
              <a:rPr lang="en-US" altLang="zh-CN" dirty="0" err="1"/>
              <a:t>SoftWarePackage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AC55FA-081A-58B2-F6BF-C646FC08C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0A1241-4DEE-4FB0-A61B-564819636ADC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BB39150-D4FB-A3E2-25A4-724598104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4FBC53C-9F89-4DDE-A73C-FCE67BB39BDF}" type="slidenum">
              <a:rPr lang="en-US" altLang="en-US" smtClean="0"/>
              <a:pPr>
                <a:defRPr/>
              </a:pPr>
              <a:t>18</a:t>
            </a:fld>
            <a:endParaRPr lang="en-US" altLang="en-US" sz="1100" dirty="0"/>
          </a:p>
        </p:txBody>
      </p:sp>
      <p:sp>
        <p:nvSpPr>
          <p:cNvPr id="9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 txBox="1">
            <a:spLocks/>
          </p:cNvSpPr>
          <p:nvPr/>
        </p:nvSpPr>
        <p:spPr>
          <a:xfrm>
            <a:off x="5346701" y="6400800"/>
            <a:ext cx="3134783" cy="365125"/>
          </a:xfrm>
          <a:prstGeom prst="rect">
            <a:avLst/>
          </a:prstGeom>
        </p:spPr>
        <p:txBody>
          <a:bodyPr vert="horz" anchor="b"/>
          <a:lstStyle>
            <a:defPPr>
              <a:defRPr lang="en-US"/>
            </a:defPPr>
            <a:lvl1pPr algn="ctr" rtl="0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333" y="740800"/>
            <a:ext cx="5758042" cy="45338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2743200"/>
            <a:ext cx="69274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059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Advanced  Skills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226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Background and Goal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289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20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/>
          <a:lstStyle/>
          <a:p>
            <a:r>
              <a:rPr lang="en-US" altLang="zh-CN" dirty="0"/>
              <a:t>Advanced  Skills 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10363200" cy="1199704"/>
          </a:xfrm>
          <a:prstGeom prst="rect">
            <a:avLst/>
          </a:prstGeom>
        </p:spPr>
        <p:txBody>
          <a:bodyPr/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Annotation Migration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600200"/>
            <a:ext cx="3421416" cy="44822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032407"/>
            <a:ext cx="6782535" cy="4158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824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21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/>
          <a:lstStyle/>
          <a:p>
            <a:r>
              <a:rPr lang="en-US" altLang="zh-CN" dirty="0"/>
              <a:t>Advanced  Skills 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10363200" cy="1199704"/>
          </a:xfrm>
          <a:prstGeom prst="rect">
            <a:avLst/>
          </a:prstGeom>
        </p:spPr>
        <p:txBody>
          <a:bodyPr/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Annotation Migration</a:t>
            </a:r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284" y="1752600"/>
            <a:ext cx="8839200" cy="3962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73072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22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/>
          <a:lstStyle/>
          <a:p>
            <a:r>
              <a:rPr lang="en-US" altLang="zh-CN" dirty="0"/>
              <a:t>Advanced  Skills </a:t>
            </a:r>
            <a:endParaRPr lang="en-US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 txBox="1">
            <a:spLocks/>
          </p:cNvSpPr>
          <p:nvPr/>
        </p:nvSpPr>
        <p:spPr>
          <a:xfrm>
            <a:off x="5410200" y="1143000"/>
            <a:ext cx="10363200" cy="1199704"/>
          </a:xfrm>
          <a:prstGeom prst="rect">
            <a:avLst/>
          </a:prstGeom>
        </p:spPr>
        <p:txBody>
          <a:bodyPr/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Divide-and-Conquer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2032407"/>
            <a:ext cx="6782535" cy="4158801"/>
          </a:xfrm>
          <a:prstGeom prst="rect">
            <a:avLst/>
          </a:prstGeom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mputer Modern"/>
              </a:rPr>
              <a:t>Divide-and-Conquer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04" y="1483497"/>
            <a:ext cx="4615094" cy="5256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8815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Future Work on going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529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24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Future Work on going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mputer Modern"/>
              </a:rPr>
              <a:t>Divide-and-Conquer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" y="1813541"/>
            <a:ext cx="32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Bad coding style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Hard-readable table designing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9073263-D6E6-F428-4345-E346E37DE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31704"/>
            <a:ext cx="8209476" cy="275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99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25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Future Work on going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mputer Modern"/>
              </a:rPr>
              <a:t>Divide-and-Conquer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200" y="1813541"/>
            <a:ext cx="320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Use AI Engine to train a model to resolve this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ChatGLM6B+LongChain </a:t>
            </a:r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219200"/>
            <a:ext cx="8229600" cy="502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7089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Performance</a:t>
            </a:r>
            <a:endParaRPr 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09499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27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mputer Modern"/>
              </a:rPr>
              <a:t>Divide-and-Conquer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8200" y="2652366"/>
            <a:ext cx="8458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PDF Parsing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O(1)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r>
              <a:rPr lang="en-US" altLang="zh-CN" dirty="0"/>
              <a:t>Build Hash Tree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O(N)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Add Annotation</a:t>
            </a: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altLang="zh-CN" dirty="0"/>
              <a:t>O(N)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N refer to total line number of whole document.	</a:t>
            </a:r>
          </a:p>
          <a:p>
            <a:pPr lvl="1"/>
            <a:r>
              <a:rPr lang="en-US" altLang="zh-CN" dirty="0"/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 txBox="1">
            <a:spLocks/>
          </p:cNvSpPr>
          <p:nvPr/>
        </p:nvSpPr>
        <p:spPr>
          <a:xfrm>
            <a:off x="381000" y="1814166"/>
            <a:ext cx="10363200" cy="1199704"/>
          </a:xfrm>
          <a:prstGeom prst="rect">
            <a:avLst/>
          </a:prstGeom>
        </p:spPr>
        <p:txBody>
          <a:bodyPr/>
          <a:lstStyle>
            <a:lvl1pPr marL="365125" indent="-2555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1pPr>
            <a:lvl2pPr marL="620713" indent="-228600" algn="l" rtl="0" eaLnBrk="1" fontAlgn="base" hangingPunct="1">
              <a:spcBef>
                <a:spcPts val="325"/>
              </a:spcBef>
              <a:spcAft>
                <a:spcPct val="0"/>
              </a:spcAft>
              <a:buClr>
                <a:schemeClr val="accent1"/>
              </a:buClr>
              <a:buFont typeface="Verdana" panose="020B0604030504040204" pitchFamily="34" charset="0"/>
              <a:buChar char="◦"/>
              <a:defRPr sz="23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2pPr>
            <a:lvl3pPr marL="858838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3pPr>
            <a:lvl4pPr marL="11430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19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4pPr>
            <a:lvl5pPr marL="1371600" indent="-228600" algn="l" rtl="0" eaLnBrk="1" fontAlgn="base" hangingPunct="1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+mn-cs"/>
              </a:defRPr>
            </a:lvl5pPr>
            <a:lvl6pPr marL="16002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574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228600" algn="l" rtl="0" eaLnBrk="1" latinLnBrk="0" hangingPunct="1">
              <a:spcBef>
                <a:spcPts val="350"/>
              </a:spcBef>
              <a:buClr>
                <a:schemeClr val="accent3"/>
              </a:buClr>
              <a:buFont typeface="Wingdings 2"/>
              <a:buChar char="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  <a:extLst/>
          </a:lstStyle>
          <a:p>
            <a:r>
              <a:rPr lang="en-US" dirty="0"/>
              <a:t>Computation Complexity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709834" y="2700747"/>
            <a:ext cx="8458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dirty="0"/>
              <a:t> PDF File with 251 pages 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30s</a:t>
            </a:r>
            <a:r>
              <a:rPr lang="en-US" altLang="zh-CN" dirty="0"/>
              <a:t> for total analysis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	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dirty="0"/>
          </a:p>
          <a:p>
            <a:pPr marL="800100" lvl="1" indent="-34290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9717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D40D9-8660-4946-86C8-48E0632355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4169C2F-051B-4E34-B2AC-17E8814C3B83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B8D366-7162-43A5-BCA3-B5110FAC2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Paper Number AP-117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6DD4A2-60C1-46F4-BDAD-43609344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A8E585-845B-497D-BF2F-352F8654D138}" type="slidenum">
              <a:rPr lang="en-US" altLang="en-US" smtClean="0"/>
              <a:pPr>
                <a:defRPr/>
              </a:pPr>
              <a:t>28</a:t>
            </a:fld>
            <a:endParaRPr lang="en-US" altLang="en-US" sz="110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9F6FF96-8FDC-4239-A880-5ECEF27F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0816" y="152400"/>
            <a:ext cx="9245601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Performance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600" b="1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ea typeface="Computer Modern"/>
              </a:rPr>
              <a:t>Divide-and-Conquer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7979" y="816067"/>
            <a:ext cx="7520654" cy="47163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-95365"/>
            <a:ext cx="6487430" cy="163852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041" y="5570541"/>
            <a:ext cx="11340850" cy="69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74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Content Placeholder 2"/>
          <p:cNvSpPr txBox="1">
            <a:spLocks/>
          </p:cNvSpPr>
          <p:nvPr/>
        </p:nvSpPr>
        <p:spPr bwMode="auto">
          <a:xfrm>
            <a:off x="1447800" y="1981200"/>
            <a:ext cx="9525000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73050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Name:  Li </a:t>
            </a:r>
            <a:r>
              <a:rPr lang="en-US" altLang="en-US" sz="2000" dirty="0" err="1">
                <a:solidFill>
                  <a:srgbClr val="005DA2"/>
                </a:solidFill>
                <a:latin typeface="Arial" panose="020B0604020202020204" pitchFamily="34" charset="0"/>
              </a:rPr>
              <a:t>Pengpeng</a:t>
            </a: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	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Organization: 	</a:t>
            </a:r>
            <a:r>
              <a:rPr lang="en-US" altLang="en-US" sz="2000" dirty="0" err="1">
                <a:solidFill>
                  <a:srgbClr val="005DA2"/>
                </a:solidFill>
                <a:latin typeface="Arial" panose="020B0604020202020204" pitchFamily="34" charset="0"/>
              </a:rPr>
              <a:t>BioEvov</a:t>
            </a: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 .co	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Address: 	Tianjin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City, State ZIP: 	300201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Work Phone: 	17720159010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Fax: 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E-mail: 		409511038@qq.com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Web: 		www.bioevov.com</a:t>
            </a:r>
          </a:p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5DA2"/>
                </a:solidFill>
                <a:latin typeface="Arial" panose="020B0604020202020204" pitchFamily="34" charset="0"/>
              </a:rPr>
              <a:t>Twitter: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09223F-8DDA-4C7E-981C-08491C07B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F267BE7-F972-418C-9804-8E43136AB158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01C36FB-5E01-43C5-842F-F1896C313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Paper Number xx-xxx</a:t>
            </a:r>
            <a:endParaRPr lang="en-US" dirty="0"/>
          </a:p>
        </p:txBody>
      </p:sp>
      <p:sp>
        <p:nvSpPr>
          <p:cNvPr id="13315" name="Slide Number Placeholder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ADD7E776-CF53-4D6A-A712-4E7E6E152D90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en-US" sz="10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pic>
        <p:nvPicPr>
          <p:cNvPr id="16" name="图片 15" descr="表格&#10;&#10;描述已自动生成">
            <a:extLst>
              <a:ext uri="{FF2B5EF4-FFF2-40B4-BE49-F238E27FC236}">
                <a16:creationId xmlns:a16="http://schemas.microsoft.com/office/drawing/2014/main" id="{31038BD7-2BB6-9894-9BCB-A228419013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35" y="1446629"/>
            <a:ext cx="11434234" cy="4963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4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pic>
        <p:nvPicPr>
          <p:cNvPr id="11" name="内容占位符 10" descr="图形用户界面&#10;&#10;中度可信度描述已自动生成">
            <a:extLst>
              <a:ext uri="{FF2B5EF4-FFF2-40B4-BE49-F238E27FC236}">
                <a16:creationId xmlns:a16="http://schemas.microsoft.com/office/drawing/2014/main" id="{9D0AF6FF-C259-5C11-FE9F-9169E64E8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600199"/>
            <a:ext cx="10896600" cy="4879075"/>
          </a:xfrm>
        </p:spPr>
      </p:pic>
    </p:spTree>
    <p:extLst>
      <p:ext uri="{BB962C8B-B14F-4D97-AF65-F5344CB8AC3E}">
        <p14:creationId xmlns:p14="http://schemas.microsoft.com/office/powerpoint/2010/main" val="255662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3071B11-7AC5-65FC-EC2C-F3668DB209D6}"/>
              </a:ext>
            </a:extLst>
          </p:cNvPr>
          <p:cNvSpPr/>
          <p:nvPr/>
        </p:nvSpPr>
        <p:spPr>
          <a:xfrm>
            <a:off x="5257800" y="2154635"/>
            <a:ext cx="914400" cy="533400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B2FF3B-5B12-6A5A-C19B-C113F54DA446}"/>
              </a:ext>
            </a:extLst>
          </p:cNvPr>
          <p:cNvSpPr txBox="1"/>
          <p:nvPr/>
        </p:nvSpPr>
        <p:spPr>
          <a:xfrm>
            <a:off x="361950" y="5000038"/>
            <a:ext cx="43302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Draw a rectangle on right place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Draw right text in the rectangle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2332BD3-59EF-09C7-6F49-C9E46CF17B7A}"/>
              </a:ext>
            </a:extLst>
          </p:cNvPr>
          <p:cNvSpPr txBox="1"/>
          <p:nvPr/>
        </p:nvSpPr>
        <p:spPr>
          <a:xfrm>
            <a:off x="425654" y="4434674"/>
            <a:ext cx="433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Essence of the problem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B120B5-175C-9C8B-586A-ED4C669D1139}"/>
              </a:ext>
            </a:extLst>
          </p:cNvPr>
          <p:cNvSpPr txBox="1"/>
          <p:nvPr/>
        </p:nvSpPr>
        <p:spPr>
          <a:xfrm>
            <a:off x="6248400" y="4363722"/>
            <a:ext cx="433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Montserrat" panose="00000500000000000000" pitchFamily="2" charset="0"/>
              </a:rPr>
              <a:t>Question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FE729C-6C98-86D8-F333-A2B94A1B27F1}"/>
              </a:ext>
            </a:extLst>
          </p:cNvPr>
          <p:cNvSpPr txBox="1"/>
          <p:nvPr/>
        </p:nvSpPr>
        <p:spPr>
          <a:xfrm>
            <a:off x="6324600" y="4957626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How to tell program where to draw the rectangle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Which Text is right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6E73D02-2589-E542-7177-6060922520A9}"/>
              </a:ext>
            </a:extLst>
          </p:cNvPr>
          <p:cNvSpPr/>
          <p:nvPr/>
        </p:nvSpPr>
        <p:spPr>
          <a:xfrm>
            <a:off x="2971800" y="3002281"/>
            <a:ext cx="247810" cy="45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 descr="表格&#10;&#10;描述已自动生成">
            <a:extLst>
              <a:ext uri="{FF2B5EF4-FFF2-40B4-BE49-F238E27FC236}">
                <a16:creationId xmlns:a16="http://schemas.microsoft.com/office/drawing/2014/main" id="{9A5FD584-3670-B11A-BFA8-85359552F5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" y="1188849"/>
            <a:ext cx="4803788" cy="2842241"/>
          </a:xfrm>
          <a:prstGeom prst="rect">
            <a:avLst/>
          </a:prstGeom>
        </p:spPr>
      </p:pic>
      <p:pic>
        <p:nvPicPr>
          <p:cNvPr id="26" name="内容占位符 25" descr="图片包含 图形用户界面&#10;&#10;描述已自动生成">
            <a:extLst>
              <a:ext uri="{FF2B5EF4-FFF2-40B4-BE49-F238E27FC236}">
                <a16:creationId xmlns:a16="http://schemas.microsoft.com/office/drawing/2014/main" id="{92DA2972-3A5C-3740-C98A-D82765561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533" y="1153603"/>
            <a:ext cx="5257800" cy="2755900"/>
          </a:xfrm>
        </p:spPr>
      </p:pic>
    </p:spTree>
    <p:extLst>
      <p:ext uri="{BB962C8B-B14F-4D97-AF65-F5344CB8AC3E}">
        <p14:creationId xmlns:p14="http://schemas.microsoft.com/office/powerpoint/2010/main" val="288347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B120B5-175C-9C8B-586A-ED4C669D1139}"/>
              </a:ext>
            </a:extLst>
          </p:cNvPr>
          <p:cNvSpPr txBox="1"/>
          <p:nvPr/>
        </p:nvSpPr>
        <p:spPr>
          <a:xfrm>
            <a:off x="762000" y="1676400"/>
            <a:ext cx="1028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How to tell program where to draw the rectangle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FE729C-6C98-86D8-F333-A2B94A1B27F1}"/>
              </a:ext>
            </a:extLst>
          </p:cNvPr>
          <p:cNvSpPr txBox="1"/>
          <p:nvPr/>
        </p:nvSpPr>
        <p:spPr>
          <a:xfrm>
            <a:off x="6620467" y="3512400"/>
            <a:ext cx="5379091" cy="2585323"/>
          </a:xfrm>
          <a:prstGeom prst="rect">
            <a:avLst/>
          </a:prstGeom>
          <a:noFill/>
          <a:ln w="28575">
            <a:solidFill>
              <a:srgbClr val="FF0066"/>
            </a:solidFill>
          </a:ln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Absolute coordinate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1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Easy to implement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93939"/>
                </a:solidFill>
                <a:latin typeface="Montserrat" panose="00000500000000000000" pitchFamily="2" charset="0"/>
              </a:rPr>
              <a:t>Modification  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Sensitive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93939"/>
                </a:solidFill>
                <a:latin typeface="Montserrat" panose="00000500000000000000" pitchFamily="2" charset="0"/>
              </a:rPr>
              <a:t>C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hallenging to inherit and migrate</a:t>
            </a:r>
            <a:endParaRPr lang="en-US" altLang="zh-CN" dirty="0">
              <a:solidFill>
                <a:srgbClr val="393939"/>
              </a:solidFill>
              <a:latin typeface="Montserrat" panose="00000500000000000000" pitchFamily="2" charset="0"/>
            </a:endParaRPr>
          </a:p>
          <a:p>
            <a:pPr lvl="1"/>
            <a:endParaRPr lang="en-US" altLang="zh-CN" b="1" dirty="0">
              <a:solidFill>
                <a:srgbClr val="393939"/>
              </a:solidFill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1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B14C984-F130-A148-0FC3-D52B2F9D6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91" y="2242869"/>
            <a:ext cx="12192000" cy="474462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8797AB5-166F-9AD8-E0A1-C15F4FA77987}"/>
              </a:ext>
            </a:extLst>
          </p:cNvPr>
          <p:cNvSpPr txBox="1"/>
          <p:nvPr/>
        </p:nvSpPr>
        <p:spPr>
          <a:xfrm>
            <a:off x="173567" y="3576245"/>
            <a:ext cx="4649681" cy="2585323"/>
          </a:xfrm>
          <a:prstGeom prst="rect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Relative coordinate system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altLang="zh-CN" b="1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Hard to implement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93939"/>
                </a:solidFill>
                <a:latin typeface="Montserrat" panose="00000500000000000000" pitchFamily="2" charset="0"/>
              </a:rPr>
              <a:t>Modification  Ins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ensitive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Easy to inherit and migrate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b="0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4F84D1D6-7B8D-5CD3-1B30-9E9353F2A73C}"/>
              </a:ext>
            </a:extLst>
          </p:cNvPr>
          <p:cNvCxnSpPr>
            <a:cxnSpLocks/>
          </p:cNvCxnSpPr>
          <p:nvPr/>
        </p:nvCxnSpPr>
        <p:spPr>
          <a:xfrm>
            <a:off x="1801284" y="2514600"/>
            <a:ext cx="40386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778331A9-78DA-2DBD-AC0B-B6D26FEB46CA}"/>
              </a:ext>
            </a:extLst>
          </p:cNvPr>
          <p:cNvSpPr txBox="1"/>
          <p:nvPr/>
        </p:nvSpPr>
        <p:spPr>
          <a:xfrm>
            <a:off x="2743200" y="2242869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25000"/>
                  </a:schemeClr>
                </a:solidFill>
              </a:rPr>
              <a:t>Offset value</a:t>
            </a:r>
            <a:endParaRPr lang="zh-CN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267DD9E-9149-97FE-E1C7-0396261B9BC5}"/>
              </a:ext>
            </a:extLst>
          </p:cNvPr>
          <p:cNvSpPr txBox="1"/>
          <p:nvPr/>
        </p:nvSpPr>
        <p:spPr>
          <a:xfrm>
            <a:off x="6985000" y="2895600"/>
            <a:ext cx="490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66"/>
                </a:solidFill>
              </a:rPr>
              <a:t>( </a:t>
            </a:r>
            <a:r>
              <a:rPr lang="en-US" altLang="zh-CN" dirty="0" err="1">
                <a:solidFill>
                  <a:srgbClr val="FF0066"/>
                </a:solidFill>
              </a:rPr>
              <a:t>PageNumber</a:t>
            </a:r>
            <a:r>
              <a:rPr lang="en-US" altLang="zh-CN" dirty="0">
                <a:solidFill>
                  <a:srgbClr val="FF0066"/>
                </a:solidFill>
              </a:rPr>
              <a:t> ,</a:t>
            </a:r>
            <a:r>
              <a:rPr lang="en-US" altLang="zh-CN" dirty="0" err="1">
                <a:solidFill>
                  <a:srgbClr val="FF0066"/>
                </a:solidFill>
              </a:rPr>
              <a:t>Xstart,Xend,Ystart,Yend</a:t>
            </a:r>
            <a:r>
              <a:rPr lang="en-US" altLang="zh-CN" dirty="0">
                <a:solidFill>
                  <a:srgbClr val="FF0066"/>
                </a:solidFill>
              </a:rPr>
              <a:t> )</a:t>
            </a:r>
            <a:endParaRPr lang="zh-CN" altLang="en-US" dirty="0">
              <a:solidFill>
                <a:srgbClr val="FF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71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8B120B5-175C-9C8B-586A-ED4C669D1139}"/>
              </a:ext>
            </a:extLst>
          </p:cNvPr>
          <p:cNvSpPr txBox="1"/>
          <p:nvPr/>
        </p:nvSpPr>
        <p:spPr>
          <a:xfrm>
            <a:off x="850900" y="1447800"/>
            <a:ext cx="1028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rgbClr val="FF0000"/>
                </a:solidFill>
              </a:rPr>
              <a:t>Which Text is right</a:t>
            </a:r>
          </a:p>
        </p:txBody>
      </p:sp>
      <p:sp>
        <p:nvSpPr>
          <p:cNvPr id="10240" name="文本框 10239">
            <a:extLst>
              <a:ext uri="{FF2B5EF4-FFF2-40B4-BE49-F238E27FC236}">
                <a16:creationId xmlns:a16="http://schemas.microsoft.com/office/drawing/2014/main" id="{33F0F745-71C7-F1FF-FD04-18A5CB8B1687}"/>
              </a:ext>
            </a:extLst>
          </p:cNvPr>
          <p:cNvSpPr txBox="1"/>
          <p:nvPr/>
        </p:nvSpPr>
        <p:spPr>
          <a:xfrm>
            <a:off x="685800" y="5638800"/>
            <a:ext cx="1104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005DA2"/>
                </a:solidFill>
              </a:rPr>
              <a:t>Same</a:t>
            </a:r>
            <a:r>
              <a:rPr lang="en-US" altLang="zh-CN" dirty="0"/>
              <a:t> </a:t>
            </a:r>
            <a:r>
              <a:rPr lang="en-US" altLang="zh-CN" dirty="0" err="1"/>
              <a:t>KeyWord</a:t>
            </a:r>
            <a:r>
              <a:rPr lang="en-US" altLang="zh-CN" dirty="0"/>
              <a:t> But </a:t>
            </a:r>
            <a:r>
              <a:rPr lang="en-US" altLang="zh-CN" b="1" dirty="0">
                <a:solidFill>
                  <a:srgbClr val="FF0000"/>
                </a:solidFill>
              </a:rPr>
              <a:t>Different</a:t>
            </a:r>
            <a:r>
              <a:rPr lang="en-US" altLang="zh-CN" dirty="0"/>
              <a:t> Annotation</a:t>
            </a:r>
            <a:endParaRPr lang="zh-CN" altLang="en-US" dirty="0"/>
          </a:p>
        </p:txBody>
      </p:sp>
      <p:pic>
        <p:nvPicPr>
          <p:cNvPr id="14" name="图片 13" descr="图形用户界面, 应用程序, Word&#10;&#10;描述已自动生成">
            <a:extLst>
              <a:ext uri="{FF2B5EF4-FFF2-40B4-BE49-F238E27FC236}">
                <a16:creationId xmlns:a16="http://schemas.microsoft.com/office/drawing/2014/main" id="{60BBA2CD-7499-C61A-1626-461F5851CF51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45" y="2001959"/>
            <a:ext cx="11901437" cy="1667717"/>
          </a:xfrm>
          <a:prstGeom prst="rect">
            <a:avLst/>
          </a:prstGeom>
        </p:spPr>
      </p:pic>
      <p:pic>
        <p:nvPicPr>
          <p:cNvPr id="23" name="图片 22" descr="图形用户界面, 文本, 应用程序&#10;&#10;描述已自动生成">
            <a:extLst>
              <a:ext uri="{FF2B5EF4-FFF2-40B4-BE49-F238E27FC236}">
                <a16:creationId xmlns:a16="http://schemas.microsoft.com/office/drawing/2014/main" id="{6D8B1E58-CA6B-A328-2985-FD80D5A681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2" y="3795303"/>
            <a:ext cx="12089196" cy="171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13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9C5C0CA-638B-4A18-80AB-13847D09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What is the essence of this problem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DD620-4E72-4EE3-A005-FAB7F3BDF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D151840-2DFA-4B35-BD7C-70C1357EF81B}" type="datetime1">
              <a:rPr lang="en-US" altLang="en-US" smtClean="0"/>
              <a:t>7/13/2023</a:t>
            </a:fld>
            <a:endParaRPr lang="en-US" alt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EF885D5-0C98-4B0E-BBBE-690267682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Paper Number </a:t>
            </a:r>
            <a:r>
              <a:rPr lang="en-US" altLang="zh-CN" dirty="0"/>
              <a:t>AP</a:t>
            </a:r>
            <a:r>
              <a:rPr lang="en-US" dirty="0"/>
              <a:t>-117</a:t>
            </a:r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5pPr>
            <a:lvl6pPr marL="25146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6pPr>
            <a:lvl7pPr marL="29718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7pPr>
            <a:lvl8pPr marL="34290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8pPr>
            <a:lvl9pPr marL="3886200" indent="-228600" fontAlgn="base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06BAAD78-EE04-4D42-B818-F7C04A8E7217}" type="slidenum">
              <a:rPr lang="en-US" altLang="en-US" sz="1000">
                <a:solidFill>
                  <a:schemeClr val="tx2"/>
                </a:solidFill>
              </a:rPr>
              <a:pPr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en-US" sz="1100">
              <a:solidFill>
                <a:schemeClr val="tx2"/>
              </a:solidFill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A8BAC37-9FA2-7EC5-FFD2-268091702882}"/>
              </a:ext>
            </a:extLst>
          </p:cNvPr>
          <p:cNvSpPr txBox="1"/>
          <p:nvPr/>
        </p:nvSpPr>
        <p:spPr>
          <a:xfrm>
            <a:off x="1295400" y="1752600"/>
            <a:ext cx="937260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/>
              <a:t>Conclusion</a:t>
            </a:r>
          </a:p>
          <a:p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i="0" dirty="0">
                <a:solidFill>
                  <a:srgbClr val="393939"/>
                </a:solidFill>
                <a:effectLst/>
                <a:latin typeface="Montserrat" panose="00000500000000000000" pitchFamily="2" charset="0"/>
              </a:rPr>
              <a:t>Relative coordinate system is better then absolute coordinate system</a:t>
            </a:r>
          </a:p>
          <a:p>
            <a:endParaRPr lang="en-US" altLang="zh-CN" b="1" i="0" dirty="0">
              <a:solidFill>
                <a:srgbClr val="393939"/>
              </a:solidFill>
              <a:effectLst/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800" dirty="0">
              <a:solidFill>
                <a:srgbClr val="393939"/>
              </a:solidFill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solidFill>
                  <a:srgbClr val="393939"/>
                </a:solidFill>
                <a:latin typeface="Montserrat" panose="00000500000000000000" pitchFamily="2" charset="0"/>
              </a:rPr>
              <a:t> Annotation content is relative to the keywords context</a:t>
            </a:r>
            <a:endParaRPr lang="zh-CN" altLang="en-US" sz="2800" dirty="0">
              <a:solidFill>
                <a:srgbClr val="393939"/>
              </a:solidFill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029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B8A5A-0B25-48B4-8CAC-30FC47FC64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zh-CN" dirty="0"/>
              <a:t>Solution and </a:t>
            </a:r>
            <a:r>
              <a:rPr lang="en-US" altLang="zh-CN" b="0" dirty="0">
                <a:effectLst/>
              </a:rPr>
              <a:t>Innovation Point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A8DB10-EF43-4719-BCE1-522C1BA171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Using hash tree to build a super </a:t>
            </a:r>
            <a:r>
              <a:rPr lang="en-US" altLang="zh-CN" dirty="0" err="1"/>
              <a:t>cataloge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8008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harmaSUG2019.1_Presentation_Template_widescree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8540687D-64DC-4E7C-876C-8DAFC8CEA42B}" vid="{20D5162B-4956-49EA-8F8D-137874DB015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PharmaSUG_China_2019_Presentation_Template_widescreen</Template>
  <TotalTime>319</TotalTime>
  <Words>560</Words>
  <Application>Microsoft Office PowerPoint</Application>
  <PresentationFormat>宽屏</PresentationFormat>
  <Paragraphs>189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3" baseType="lpstr">
      <vt:lpstr>Computer Modern</vt:lpstr>
      <vt:lpstr>Montserrat</vt:lpstr>
      <vt:lpstr>MS PGothic</vt:lpstr>
      <vt:lpstr>MS PGothic</vt:lpstr>
      <vt:lpstr>黑体</vt:lpstr>
      <vt:lpstr>Arial</vt:lpstr>
      <vt:lpstr>Arial</vt:lpstr>
      <vt:lpstr>Calibri</vt:lpstr>
      <vt:lpstr>Lucida Sans Unicode</vt:lpstr>
      <vt:lpstr>Verdana</vt:lpstr>
      <vt:lpstr>Wingdings</vt:lpstr>
      <vt:lpstr>Wingdings 2</vt:lpstr>
      <vt:lpstr>Wingdings 3</vt:lpstr>
      <vt:lpstr>PharmaSUG2019.1_Presentation_Template_widescreen</vt:lpstr>
      <vt:lpstr>Automatic CRF Annotations Using Hash Tree Algorithm </vt:lpstr>
      <vt:lpstr>Background and Goal</vt:lpstr>
      <vt:lpstr>What is the essence of this problem</vt:lpstr>
      <vt:lpstr>What is the essence of this problem</vt:lpstr>
      <vt:lpstr>What is the essence of this problem</vt:lpstr>
      <vt:lpstr>What is the essence of this problem</vt:lpstr>
      <vt:lpstr>What is the essence of this problem</vt:lpstr>
      <vt:lpstr>What is the essence of this problem</vt:lpstr>
      <vt:lpstr>Solution and Innovation Point</vt:lpstr>
      <vt:lpstr>Central idea </vt:lpstr>
      <vt:lpstr>Hashmap &amp; Hash Tree </vt:lpstr>
      <vt:lpstr>Hashmap &amp; Hash Tree </vt:lpstr>
      <vt:lpstr>Implemention</vt:lpstr>
      <vt:lpstr>Implemention—WorkFlow</vt:lpstr>
      <vt:lpstr>Implemention—PDF Parsing</vt:lpstr>
      <vt:lpstr>Implemention—PDF Parsing</vt:lpstr>
      <vt:lpstr>Implemention—WorkFlow</vt:lpstr>
      <vt:lpstr>Implemention—SoftWarePackage </vt:lpstr>
      <vt:lpstr>Advanced  Skills </vt:lpstr>
      <vt:lpstr>Advanced  Skills </vt:lpstr>
      <vt:lpstr>Advanced  Skills </vt:lpstr>
      <vt:lpstr>Advanced  Skills </vt:lpstr>
      <vt:lpstr>Future Work on going</vt:lpstr>
      <vt:lpstr>Future Work on going</vt:lpstr>
      <vt:lpstr>Future Work on going</vt:lpstr>
      <vt:lpstr>Performance</vt:lpstr>
      <vt:lpstr>Performance</vt:lpstr>
      <vt:lpstr>Performance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Chen Zhuo</dc:creator>
  <cp:lastModifiedBy>User</cp:lastModifiedBy>
  <cp:revision>38</cp:revision>
  <dcterms:created xsi:type="dcterms:W3CDTF">2020-03-05T07:41:15Z</dcterms:created>
  <dcterms:modified xsi:type="dcterms:W3CDTF">2023-07-13T15:47:21Z</dcterms:modified>
</cp:coreProperties>
</file>